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5146ea8d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5146ea8d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5205c247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5205c247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4d3a2dad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4d3a2dad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4d3a2dad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4d3a2dad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d3a2da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d3a2da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latin typeface="Lato"/>
                <a:ea typeface="Lato"/>
                <a:cs typeface="Lato"/>
                <a:sym typeface="Lato"/>
              </a:rPr>
              <a:t>Shraddha</a:t>
            </a:r>
            <a:endParaRPr sz="1300">
              <a:latin typeface="Lato"/>
              <a:ea typeface="Lato"/>
              <a:cs typeface="Lato"/>
              <a:sym typeface="Lato"/>
            </a:endParaRPr>
          </a:p>
          <a:p>
            <a:pPr indent="-311150" lvl="0" marL="457200" rtl="0" algn="l">
              <a:lnSpc>
                <a:spcPct val="115000"/>
              </a:lnSpc>
              <a:spcBef>
                <a:spcPts val="1600"/>
              </a:spcBef>
              <a:spcAft>
                <a:spcPts val="0"/>
              </a:spcAft>
              <a:buSzPts val="1300"/>
              <a:buFont typeface="Lato"/>
              <a:buChar char="●"/>
            </a:pPr>
            <a:r>
              <a:rPr lang="en" sz="1300">
                <a:latin typeface="Lato"/>
                <a:ea typeface="Lato"/>
                <a:cs typeface="Lato"/>
                <a:sym typeface="Lato"/>
              </a:rPr>
              <a:t>Pandas Dataframe:	</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Specific datasource are selected (graph, tree) </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Fixation and Event Data</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Fixation Data</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Total Fixation using the Gaussian Filter </a:t>
            </a:r>
            <a:r>
              <a:rPr lang="en" sz="1300">
                <a:latin typeface="Lato"/>
                <a:ea typeface="Lato"/>
                <a:cs typeface="Lato"/>
                <a:sym typeface="Lato"/>
              </a:rPr>
              <a:t>Algorithm</a:t>
            </a:r>
            <a:r>
              <a:rPr lang="en" sz="1300">
                <a:latin typeface="Lato"/>
                <a:ea typeface="Lato"/>
                <a:cs typeface="Lato"/>
                <a:sym typeface="Lato"/>
              </a:rPr>
              <a:t> </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Fixation Paths in intervals of 10 seconds</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Event Data:</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Mouse click Data in intervals of 10 seconds </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Keyboard Data grouped up into events broken by continuous mouse events.</a:t>
            </a:r>
            <a:endParaRPr sz="1300">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wedandadsdcscd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5205c24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5205c24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Shraddha</a:t>
            </a:r>
            <a:endParaRPr/>
          </a:p>
          <a:p>
            <a:pPr indent="-298450" lvl="0" marL="457200" rtl="0" algn="l">
              <a:spcBef>
                <a:spcPts val="0"/>
              </a:spcBef>
              <a:spcAft>
                <a:spcPts val="0"/>
              </a:spcAft>
              <a:buSzPts val="1100"/>
              <a:buAutoNum type="arabicPeriod"/>
            </a:pPr>
            <a:r>
              <a:rPr lang="en"/>
              <a:t>Time slice</a:t>
            </a:r>
            <a:endParaRPr/>
          </a:p>
          <a:p>
            <a:pPr indent="-298450" lvl="1" marL="914400" rtl="0" algn="l">
              <a:spcBef>
                <a:spcPts val="0"/>
              </a:spcBef>
              <a:spcAft>
                <a:spcPts val="0"/>
              </a:spcAft>
              <a:buSzPts val="1100"/>
              <a:buAutoNum type="alphaLcPeriod"/>
            </a:pPr>
            <a:r>
              <a:rPr lang="en"/>
              <a:t>For each time slice of 10 seconds we show the participants keyboard events</a:t>
            </a:r>
            <a:endParaRPr/>
          </a:p>
          <a:p>
            <a:pPr indent="-298450" lvl="0" marL="457200" rtl="0" algn="l">
              <a:spcBef>
                <a:spcPts val="0"/>
              </a:spcBef>
              <a:spcAft>
                <a:spcPts val="0"/>
              </a:spcAft>
              <a:buSzPts val="1100"/>
              <a:buAutoNum type="arabicPeriod"/>
            </a:pPr>
            <a:r>
              <a:rPr lang="en"/>
              <a:t>Why?</a:t>
            </a:r>
            <a:endParaRPr/>
          </a:p>
          <a:p>
            <a:pPr indent="-298450" lvl="1" marL="914400" rtl="0" algn="l">
              <a:spcBef>
                <a:spcPts val="0"/>
              </a:spcBef>
              <a:spcAft>
                <a:spcPts val="0"/>
              </a:spcAft>
              <a:buSzPts val="1100"/>
              <a:buAutoNum type="alphaLcPeriod"/>
            </a:pPr>
            <a:r>
              <a:t/>
            </a:r>
            <a:endParaRPr/>
          </a:p>
          <a:p>
            <a:pPr indent="-298450" lvl="0" marL="457200" rtl="0" algn="l">
              <a:spcBef>
                <a:spcPts val="0"/>
              </a:spcBef>
              <a:spcAft>
                <a:spcPts val="0"/>
              </a:spcAft>
              <a:buSzPts val="1100"/>
              <a:buAutoNum type="arabicPeriod"/>
            </a:pPr>
            <a:r>
              <a:rPr lang="en"/>
              <a:t>Questions Answered?</a:t>
            </a:r>
            <a:endParaRPr/>
          </a:p>
          <a:p>
            <a:pPr indent="-298450" lvl="1" marL="914400" rtl="0" algn="l">
              <a:spcBef>
                <a:spcPts val="0"/>
              </a:spcBef>
              <a:spcAft>
                <a:spcPts val="0"/>
              </a:spcAft>
              <a:buSzPts val="1100"/>
              <a:buAutoNum type="alphaLcPeriod"/>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5146ea8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5146ea8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latin typeface="Lato"/>
                <a:ea typeface="Lato"/>
                <a:cs typeface="Lato"/>
                <a:sym typeface="Lato"/>
              </a:rPr>
              <a:t>Brian</a:t>
            </a:r>
            <a:endParaRPr sz="1300">
              <a:latin typeface="Lato"/>
              <a:ea typeface="Lato"/>
              <a:cs typeface="Lato"/>
              <a:sym typeface="Lato"/>
            </a:endParaRPr>
          </a:p>
          <a:p>
            <a:pPr indent="-311150" lvl="0" marL="457200" rtl="0" algn="l">
              <a:lnSpc>
                <a:spcPct val="115000"/>
              </a:lnSpc>
              <a:spcBef>
                <a:spcPts val="1600"/>
              </a:spcBef>
              <a:spcAft>
                <a:spcPts val="0"/>
              </a:spcAft>
              <a:buClr>
                <a:srgbClr val="000000"/>
              </a:buClr>
              <a:buSzPts val="1300"/>
              <a:buFont typeface="Lato"/>
              <a:buChar char="●"/>
            </a:pPr>
            <a:r>
              <a:rPr lang="en" sz="1300">
                <a:latin typeface="Lato"/>
                <a:ea typeface="Lato"/>
                <a:cs typeface="Lato"/>
                <a:sym typeface="Lato"/>
              </a:rPr>
              <a:t>Why?</a:t>
            </a:r>
            <a:endParaRPr sz="1300">
              <a:latin typeface="Lato"/>
              <a:ea typeface="Lato"/>
              <a:cs typeface="Lato"/>
              <a:sym typeface="Lato"/>
            </a:endParaRPr>
          </a:p>
          <a:p>
            <a:pPr indent="-298450" lvl="1" marL="914400" rtl="0" algn="l">
              <a:spcBef>
                <a:spcPts val="0"/>
              </a:spcBef>
              <a:spcAft>
                <a:spcPts val="0"/>
              </a:spcAft>
              <a:buClr>
                <a:srgbClr val="000000"/>
              </a:buClr>
              <a:buSzPts val="1100"/>
              <a:buFont typeface="Lato"/>
              <a:buChar char="○"/>
            </a:pPr>
            <a:r>
              <a:rPr lang="en"/>
              <a:t>Provides meaningful representation of fixation data. Having this overlay provides the viewer with an easy way to see where the participant focused during the experiment.</a:t>
            </a:r>
            <a:endParaRPr>
              <a:latin typeface="Lato"/>
              <a:ea typeface="Lato"/>
              <a:cs typeface="Lato"/>
              <a:sym typeface="Lato"/>
            </a:endParaRPr>
          </a:p>
          <a:p>
            <a:pPr indent="-311150" lvl="0" marL="457200" rtl="0" algn="l">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How?</a:t>
            </a:r>
            <a:endParaRPr sz="1300">
              <a:latin typeface="Lato"/>
              <a:ea typeface="Lato"/>
              <a:cs typeface="Lato"/>
              <a:sym typeface="Lato"/>
            </a:endParaRPr>
          </a:p>
          <a:p>
            <a:pPr indent="-298450" lvl="1" marL="914400" rtl="0" algn="l">
              <a:spcBef>
                <a:spcPts val="0"/>
              </a:spcBef>
              <a:spcAft>
                <a:spcPts val="0"/>
              </a:spcAft>
              <a:buClr>
                <a:srgbClr val="000000"/>
              </a:buClr>
              <a:buSzPts val="1100"/>
              <a:buFont typeface="Arial"/>
              <a:buChar char="○"/>
            </a:pPr>
            <a:r>
              <a:rPr lang="en"/>
              <a:t>Using the fixation duration times, we were able to to plot the duration time in relation to the associated X and Y coordinates. By using this association, each pixel on the 1600 X 1200 screen has an associated z value. This z value was used to determine the opacity/visibility of the pixel. Values with higher duration times decreased visibility. Areas of low duration, led to the contrary. </a:t>
            </a:r>
            <a:endParaRPr/>
          </a:p>
          <a:p>
            <a:pPr indent="-298450" lvl="1" marL="914400" rtl="0" algn="l">
              <a:spcBef>
                <a:spcPts val="0"/>
              </a:spcBef>
              <a:spcAft>
                <a:spcPts val="0"/>
              </a:spcAft>
              <a:buClr>
                <a:srgbClr val="000000"/>
              </a:buClr>
              <a:buSzPts val="1100"/>
              <a:buFont typeface="Arial"/>
              <a:buChar char="○"/>
            </a:pPr>
            <a:r>
              <a:rPr lang="en"/>
              <a:t>The implementation of a Gaussian Filter allowed for a smooth transition between pixels opacities.</a:t>
            </a:r>
            <a:endParaRPr/>
          </a:p>
          <a:p>
            <a:pPr indent="-298450" lvl="1" marL="914400" rtl="0" algn="l">
              <a:spcBef>
                <a:spcPts val="0"/>
              </a:spcBef>
              <a:spcAft>
                <a:spcPts val="0"/>
              </a:spcAft>
              <a:buClr>
                <a:srgbClr val="000000"/>
              </a:buClr>
              <a:buSzPts val="1100"/>
              <a:buFont typeface="Arial"/>
              <a:buChar char="○"/>
            </a:pPr>
            <a:r>
              <a:rPr lang="en"/>
              <a:t>Areas of fixation were not able to be seen, so we reversed it.</a:t>
            </a:r>
            <a:endParaRPr/>
          </a:p>
          <a:p>
            <a:pPr indent="-298450" lvl="1" marL="914400" rtl="0" algn="l">
              <a:spcBef>
                <a:spcPts val="0"/>
              </a:spcBef>
              <a:spcAft>
                <a:spcPts val="0"/>
              </a:spcAft>
              <a:buClr>
                <a:srgbClr val="000000"/>
              </a:buClr>
              <a:buSzPts val="1100"/>
              <a:buFont typeface="Arial"/>
              <a:buChar char="○"/>
            </a:pPr>
            <a:r>
              <a:rPr lang="en"/>
              <a:t>Apply this visualization directly to the original image to create a more realistic view.</a:t>
            </a:r>
            <a:endParaRPr>
              <a:latin typeface="Lato"/>
              <a:ea typeface="Lato"/>
              <a:cs typeface="Lato"/>
              <a:sym typeface="Lato"/>
            </a:endParaRPr>
          </a:p>
          <a:p>
            <a:pPr indent="-311150" lvl="0" marL="457200" rtl="0" algn="l">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Questions Answered?</a:t>
            </a:r>
            <a:endParaRPr sz="1300">
              <a:latin typeface="Lato"/>
              <a:ea typeface="Lato"/>
              <a:cs typeface="Lato"/>
              <a:sym typeface="Lato"/>
            </a:endParaRPr>
          </a:p>
          <a:p>
            <a:pPr indent="-298450" lvl="1" marL="914400" rtl="0" algn="l">
              <a:spcBef>
                <a:spcPts val="0"/>
              </a:spcBef>
              <a:spcAft>
                <a:spcPts val="0"/>
              </a:spcAft>
              <a:buClr>
                <a:srgbClr val="000000"/>
              </a:buClr>
              <a:buSzPts val="1100"/>
              <a:buFont typeface="Arial"/>
              <a:buChar char="○"/>
            </a:pPr>
            <a:r>
              <a:rPr lang="en"/>
              <a:t>Shows the areas of high interest during the experiment where user spent most time focusing.</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5146ea8d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5146ea8d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Brian</a:t>
            </a:r>
            <a:endParaRPr/>
          </a:p>
          <a:p>
            <a:pPr indent="-298450" lvl="0" marL="457200" rtl="0" algn="l">
              <a:spcBef>
                <a:spcPts val="0"/>
              </a:spcBef>
              <a:spcAft>
                <a:spcPts val="0"/>
              </a:spcAft>
              <a:buSzPts val="1100"/>
              <a:buAutoNum type="arabicPeriod"/>
            </a:pPr>
            <a:r>
              <a:rPr lang="en"/>
              <a:t>Time slice using Scatterplot</a:t>
            </a:r>
            <a:endParaRPr/>
          </a:p>
          <a:p>
            <a:pPr indent="-298450" lvl="1" marL="914400" rtl="0" algn="l">
              <a:spcBef>
                <a:spcPts val="0"/>
              </a:spcBef>
              <a:spcAft>
                <a:spcPts val="0"/>
              </a:spcAft>
              <a:buSzPts val="1100"/>
              <a:buAutoNum type="alphaLcPeriod"/>
            </a:pPr>
            <a:r>
              <a:rPr lang="en"/>
              <a:t>For each time slice of 10 seconds we show the participants fixation movement from one area to another and the duration of fixation is represented by the size of the circle.</a:t>
            </a:r>
            <a:endParaRPr/>
          </a:p>
          <a:p>
            <a:pPr indent="-298450" lvl="0" marL="457200" rtl="0" algn="l">
              <a:spcBef>
                <a:spcPts val="0"/>
              </a:spcBef>
              <a:spcAft>
                <a:spcPts val="0"/>
              </a:spcAft>
              <a:buSzPts val="1100"/>
              <a:buAutoNum type="arabicPeriod"/>
            </a:pPr>
            <a:r>
              <a:rPr lang="en"/>
              <a:t>Why?</a:t>
            </a:r>
            <a:endParaRPr/>
          </a:p>
          <a:p>
            <a:pPr indent="-298450" lvl="1" marL="914400" rtl="0" algn="l">
              <a:spcBef>
                <a:spcPts val="0"/>
              </a:spcBef>
              <a:spcAft>
                <a:spcPts val="0"/>
              </a:spcAft>
              <a:buSzPts val="1100"/>
              <a:buAutoNum type="alphaLcPeriod"/>
            </a:pPr>
            <a:r>
              <a:rPr lang="en"/>
              <a:t>By providing the fixation path we were able to create a visual representation of how the participant moved across the screen based on their gaze data.</a:t>
            </a:r>
            <a:endParaRPr/>
          </a:p>
          <a:p>
            <a:pPr indent="-298450" lvl="0" marL="457200" rtl="0" algn="l">
              <a:spcBef>
                <a:spcPts val="0"/>
              </a:spcBef>
              <a:spcAft>
                <a:spcPts val="0"/>
              </a:spcAft>
              <a:buSzPts val="1100"/>
              <a:buAutoNum type="arabicPeriod"/>
            </a:pPr>
            <a:r>
              <a:rPr lang="en"/>
              <a:t>Questions Answered?</a:t>
            </a:r>
            <a:endParaRPr/>
          </a:p>
          <a:p>
            <a:pPr indent="-298450" lvl="1" marL="914400" rtl="0" algn="l">
              <a:spcBef>
                <a:spcPts val="0"/>
              </a:spcBef>
              <a:spcAft>
                <a:spcPts val="0"/>
              </a:spcAft>
              <a:buSzPts val="1100"/>
              <a:buAutoNum type="alphaLcPeriod"/>
            </a:pPr>
            <a:r>
              <a:rPr lang="en"/>
              <a:t>Apart from the areas of high interest in regard to fixation. What was the pattern of focus for the participant. </a:t>
            </a:r>
            <a:endParaRPr/>
          </a:p>
          <a:p>
            <a:pPr indent="-298450" lvl="1" marL="914400" rtl="0" algn="l">
              <a:spcBef>
                <a:spcPts val="0"/>
              </a:spcBef>
              <a:spcAft>
                <a:spcPts val="0"/>
              </a:spcAft>
              <a:buSzPts val="1100"/>
              <a:buAutoNum type="alphaLcPeriod"/>
            </a:pPr>
            <a:r>
              <a:rPr lang="en"/>
              <a:t>The pattern of focus may indicate areas on the screen which provided difficulty for the participant if they continually shifted focus back and forth.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5205c24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5205c24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Brian</a:t>
            </a:r>
            <a:endParaRPr/>
          </a:p>
          <a:p>
            <a:pPr indent="-298450" lvl="0" marL="457200" rtl="0" algn="l">
              <a:spcBef>
                <a:spcPts val="0"/>
              </a:spcBef>
              <a:spcAft>
                <a:spcPts val="0"/>
              </a:spcAft>
              <a:buSzPts val="1100"/>
              <a:buAutoNum type="arabicPeriod"/>
            </a:pPr>
            <a:r>
              <a:rPr lang="en"/>
              <a:t>Time slice using Scatterplot</a:t>
            </a:r>
            <a:endParaRPr/>
          </a:p>
          <a:p>
            <a:pPr indent="-298450" lvl="1" marL="914400" rtl="0" algn="l">
              <a:spcBef>
                <a:spcPts val="0"/>
              </a:spcBef>
              <a:spcAft>
                <a:spcPts val="0"/>
              </a:spcAft>
              <a:buSzPts val="1100"/>
              <a:buAutoNum type="alphaLcPeriod"/>
            </a:pPr>
            <a:r>
              <a:rPr lang="en"/>
              <a:t>For each time slice of 10 seconds we show the participants mouse click event locations</a:t>
            </a:r>
            <a:endParaRPr/>
          </a:p>
          <a:p>
            <a:pPr indent="-298450" lvl="0" marL="457200" rtl="0" algn="l">
              <a:spcBef>
                <a:spcPts val="0"/>
              </a:spcBef>
              <a:spcAft>
                <a:spcPts val="0"/>
              </a:spcAft>
              <a:buSzPts val="1100"/>
              <a:buAutoNum type="arabicPeriod"/>
            </a:pPr>
            <a:r>
              <a:rPr lang="en"/>
              <a:t>Why?</a:t>
            </a:r>
            <a:endParaRPr/>
          </a:p>
          <a:p>
            <a:pPr indent="-298450" lvl="1" marL="914400" rtl="0" algn="l">
              <a:spcBef>
                <a:spcPts val="0"/>
              </a:spcBef>
              <a:spcAft>
                <a:spcPts val="0"/>
              </a:spcAft>
              <a:buSzPts val="1100"/>
              <a:buAutoNum type="alphaLcPeriod"/>
            </a:pPr>
            <a:r>
              <a:t/>
            </a:r>
            <a:endParaRPr/>
          </a:p>
          <a:p>
            <a:pPr indent="-298450" lvl="0" marL="457200" rtl="0" algn="l">
              <a:spcBef>
                <a:spcPts val="0"/>
              </a:spcBef>
              <a:spcAft>
                <a:spcPts val="0"/>
              </a:spcAft>
              <a:buSzPts val="1100"/>
              <a:buAutoNum type="arabicPeriod"/>
            </a:pPr>
            <a:r>
              <a:rPr lang="en"/>
              <a:t>Questions Answered?</a:t>
            </a:r>
            <a:endParaRPr/>
          </a:p>
          <a:p>
            <a:pPr indent="-298450" lvl="1" marL="914400" rtl="0" algn="l">
              <a:spcBef>
                <a:spcPts val="0"/>
              </a:spcBef>
              <a:spcAft>
                <a:spcPts val="0"/>
              </a:spcAft>
              <a:buSzPts val="1100"/>
              <a:buAutoNum type="alphaLcPeriod"/>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5146ea8d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5146ea8d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Suraj Nair</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rPr lang="en"/>
              <a:t>Heatmap</a:t>
            </a:r>
            <a:endParaRPr/>
          </a:p>
          <a:p>
            <a:pPr indent="-298450" lvl="0" marL="457200" rtl="0" algn="l">
              <a:spcBef>
                <a:spcPts val="0"/>
              </a:spcBef>
              <a:spcAft>
                <a:spcPts val="0"/>
              </a:spcAft>
              <a:buSzPts val="1100"/>
              <a:buChar char="-"/>
            </a:pPr>
            <a:r>
              <a:rPr lang="en"/>
              <a:t>Can be toggled on or off</a:t>
            </a:r>
            <a:endParaRPr/>
          </a:p>
          <a:p>
            <a:pPr indent="0" lvl="0" marL="0" rtl="0" algn="l">
              <a:spcBef>
                <a:spcPts val="0"/>
              </a:spcBef>
              <a:spcAft>
                <a:spcPts val="0"/>
              </a:spcAft>
              <a:buNone/>
            </a:pPr>
            <a:r>
              <a:rPr lang="en"/>
              <a:t>Time Slider</a:t>
            </a:r>
            <a:endParaRPr/>
          </a:p>
          <a:p>
            <a:pPr indent="-298450" lvl="0" marL="457200" rtl="0" algn="l">
              <a:spcBef>
                <a:spcPts val="0"/>
              </a:spcBef>
              <a:spcAft>
                <a:spcPts val="0"/>
              </a:spcAft>
              <a:buSzPts val="1100"/>
              <a:buChar char="-"/>
            </a:pPr>
            <a:r>
              <a:rPr lang="en"/>
              <a:t>Each tick is a 10 second time interval</a:t>
            </a:r>
            <a:endParaRPr/>
          </a:p>
          <a:p>
            <a:pPr indent="0" lvl="0" marL="0" rtl="0" algn="l">
              <a:spcBef>
                <a:spcPts val="0"/>
              </a:spcBef>
              <a:spcAft>
                <a:spcPts val="0"/>
              </a:spcAft>
              <a:buNone/>
            </a:pPr>
            <a:r>
              <a:rPr lang="en"/>
              <a:t>Each Interval has</a:t>
            </a:r>
            <a:endParaRPr/>
          </a:p>
          <a:p>
            <a:pPr indent="-298450" lvl="0" marL="457200" rtl="0" algn="l">
              <a:spcBef>
                <a:spcPts val="0"/>
              </a:spcBef>
              <a:spcAft>
                <a:spcPts val="0"/>
              </a:spcAft>
              <a:buSzPts val="1100"/>
              <a:buChar char="-"/>
            </a:pPr>
            <a:r>
              <a:rPr lang="en"/>
              <a:t>Keyboard Event</a:t>
            </a:r>
            <a:endParaRPr/>
          </a:p>
          <a:p>
            <a:pPr indent="-298450" lvl="1" marL="914400" rtl="0" algn="l">
              <a:spcBef>
                <a:spcPts val="0"/>
              </a:spcBef>
              <a:spcAft>
                <a:spcPts val="0"/>
              </a:spcAft>
              <a:buSzPts val="1100"/>
              <a:buChar char="-"/>
            </a:pPr>
            <a:r>
              <a:rPr lang="en"/>
              <a:t>Color codes depending on if a word is coming up, is currently being typed, or there are no more words</a:t>
            </a:r>
            <a:endParaRPr/>
          </a:p>
          <a:p>
            <a:pPr indent="-298450" lvl="0" marL="457200" rtl="0" algn="l">
              <a:spcBef>
                <a:spcPts val="0"/>
              </a:spcBef>
              <a:spcAft>
                <a:spcPts val="0"/>
              </a:spcAft>
              <a:buSzPts val="1100"/>
              <a:buChar char="-"/>
            </a:pPr>
            <a:r>
              <a:rPr lang="en"/>
              <a:t>Fixation Path Trace</a:t>
            </a:r>
            <a:endParaRPr/>
          </a:p>
          <a:p>
            <a:pPr indent="-298450" lvl="1" marL="914400" rtl="0" algn="l">
              <a:spcBef>
                <a:spcPts val="0"/>
              </a:spcBef>
              <a:spcAft>
                <a:spcPts val="0"/>
              </a:spcAft>
              <a:buSzPts val="1100"/>
              <a:buChar char="-"/>
            </a:pPr>
            <a:r>
              <a:rPr lang="en"/>
              <a:t>Lines connecting fixations in sequence</a:t>
            </a:r>
            <a:endParaRPr/>
          </a:p>
          <a:p>
            <a:pPr indent="-298450" lvl="1" marL="914400" rtl="0" algn="l">
              <a:spcBef>
                <a:spcPts val="0"/>
              </a:spcBef>
              <a:spcAft>
                <a:spcPts val="0"/>
              </a:spcAft>
              <a:buSzPts val="1100"/>
              <a:buChar char="-"/>
            </a:pPr>
            <a:r>
              <a:rPr lang="en"/>
              <a:t>Markers dependent on fixation duration for size</a:t>
            </a:r>
            <a:endParaRPr/>
          </a:p>
          <a:p>
            <a:pPr indent="-298450" lvl="1" marL="914400" rtl="0" algn="l">
              <a:spcBef>
                <a:spcPts val="0"/>
              </a:spcBef>
              <a:spcAft>
                <a:spcPts val="0"/>
              </a:spcAft>
              <a:buSzPts val="1100"/>
              <a:buChar char="-"/>
            </a:pPr>
            <a:r>
              <a:rPr lang="en"/>
              <a:t>Has a hover feature to display fixation duration</a:t>
            </a:r>
            <a:endParaRPr/>
          </a:p>
          <a:p>
            <a:pPr indent="-298450" lvl="1" marL="914400" rtl="0" algn="l">
              <a:spcBef>
                <a:spcPts val="0"/>
              </a:spcBef>
              <a:spcAft>
                <a:spcPts val="0"/>
              </a:spcAft>
              <a:buSzPts val="1100"/>
              <a:buChar char="-"/>
            </a:pPr>
            <a:r>
              <a:rPr lang="en"/>
              <a:t>Can be toggled on or off</a:t>
            </a:r>
            <a:endParaRPr/>
          </a:p>
          <a:p>
            <a:pPr indent="-298450" lvl="0" marL="457200" rtl="0" algn="l">
              <a:spcBef>
                <a:spcPts val="0"/>
              </a:spcBef>
              <a:spcAft>
                <a:spcPts val="0"/>
              </a:spcAft>
              <a:buSzPts val="1100"/>
              <a:buChar char="-"/>
            </a:pPr>
            <a:r>
              <a:rPr lang="en"/>
              <a:t>Mouse Click Trace</a:t>
            </a:r>
            <a:endParaRPr/>
          </a:p>
          <a:p>
            <a:pPr indent="-298450" lvl="1" marL="914400" rtl="0" algn="l">
              <a:spcBef>
                <a:spcPts val="0"/>
              </a:spcBef>
              <a:spcAft>
                <a:spcPts val="0"/>
              </a:spcAft>
              <a:buSzPts val="1100"/>
              <a:buChar char="-"/>
            </a:pPr>
            <a:r>
              <a:rPr lang="en"/>
              <a:t>Markers to show location of mouse click</a:t>
            </a:r>
            <a:endParaRPr/>
          </a:p>
          <a:p>
            <a:pPr indent="-298450" lvl="1" marL="914400" rtl="0" algn="l">
              <a:spcBef>
                <a:spcPts val="0"/>
              </a:spcBef>
              <a:spcAft>
                <a:spcPts val="0"/>
              </a:spcAft>
              <a:buSzPts val="1100"/>
              <a:buChar char="-"/>
            </a:pPr>
            <a:r>
              <a:rPr lang="en"/>
              <a:t>Can be toggled on or off</a:t>
            </a:r>
            <a:endParaRPr/>
          </a:p>
          <a:p>
            <a:pPr indent="0" lvl="0" marL="0" rtl="0" algn="l">
              <a:spcBef>
                <a:spcPts val="0"/>
              </a:spcBef>
              <a:spcAft>
                <a:spcPts val="0"/>
              </a:spcAft>
              <a:buNone/>
            </a:pPr>
            <a:r>
              <a:rPr lang="en"/>
              <a:t>Maybe briefly discuss the use of the visualization, now that we can see all visualizations together?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d3a2dad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d3a2dad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s_mo_VWAjE8" TargetMode="Externa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M5XWJdhrYeY" TargetMode="External"/><Relationship Id="rId4" Type="http://schemas.openxmlformats.org/officeDocument/2006/relationships/image" Target="../media/image15.jpg"/><Relationship Id="rId5" Type="http://schemas.openxmlformats.org/officeDocument/2006/relationships/hyperlink" Target="http://www.youtube.com/watch?v=Yfzc0doPbzs" TargetMode="External"/><Relationship Id="rId6"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1297500" y="2698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Fixation and Event Visualization</a:t>
            </a:r>
            <a:endParaRPr/>
          </a:p>
          <a:p>
            <a:pPr indent="0" lvl="0" marL="0" rtl="0" algn="l">
              <a:spcBef>
                <a:spcPts val="0"/>
              </a:spcBef>
              <a:spcAft>
                <a:spcPts val="0"/>
              </a:spcAft>
              <a:buNone/>
            </a:pPr>
            <a:r>
              <a:t/>
            </a:r>
            <a:endParaRPr/>
          </a:p>
        </p:txBody>
      </p:sp>
      <p:sp>
        <p:nvSpPr>
          <p:cNvPr id="135" name="Google Shape;135;p13"/>
          <p:cNvSpPr txBox="1"/>
          <p:nvPr>
            <p:ph idx="1" type="body"/>
          </p:nvPr>
        </p:nvSpPr>
        <p:spPr>
          <a:xfrm>
            <a:off x="1297500" y="3290100"/>
            <a:ext cx="7038900" cy="586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a:t>
            </a:r>
            <a:r>
              <a:rPr lang="en"/>
              <a:t>y Brian Drennan, Eric Lawson, John Ta, Suraj Nair, Shraddha Nagargoje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227" name="Google Shape;227;p22"/>
          <p:cNvSpPr txBox="1"/>
          <p:nvPr>
            <p:ph idx="1" type="body"/>
          </p:nvPr>
        </p:nvSpPr>
        <p:spPr>
          <a:xfrm>
            <a:off x="1297500" y="11954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Brian Drennan: </a:t>
            </a:r>
            <a:r>
              <a:rPr lang="en"/>
              <a:t>pitched and created heatmap of the fixation</a:t>
            </a:r>
            <a:endParaRPr/>
          </a:p>
          <a:p>
            <a:pPr indent="0" lvl="0" marL="0" rtl="0" algn="l">
              <a:spcBef>
                <a:spcPts val="1600"/>
              </a:spcBef>
              <a:spcAft>
                <a:spcPts val="0"/>
              </a:spcAft>
              <a:buNone/>
            </a:pPr>
            <a:r>
              <a:rPr b="1" lang="en"/>
              <a:t>Eric Lawson: </a:t>
            </a:r>
            <a:r>
              <a:rPr lang="en"/>
              <a:t>created processing data; created the backbone code of the visualization; </a:t>
            </a:r>
            <a:r>
              <a:rPr lang="en"/>
              <a:t> created keyboard related visualizations; suggested Gaussian Filter algorithm for the heatmap; </a:t>
            </a:r>
            <a:r>
              <a:rPr lang="en"/>
              <a:t>found solutions to most issues</a:t>
            </a:r>
            <a:endParaRPr/>
          </a:p>
          <a:p>
            <a:pPr indent="0" lvl="0" marL="0" rtl="0" algn="l">
              <a:spcBef>
                <a:spcPts val="1600"/>
              </a:spcBef>
              <a:spcAft>
                <a:spcPts val="0"/>
              </a:spcAft>
              <a:buNone/>
            </a:pPr>
            <a:r>
              <a:rPr b="1" lang="en"/>
              <a:t>Shraddha Nagargoje: </a:t>
            </a:r>
            <a:r>
              <a:rPr lang="en"/>
              <a:t>analyzed data to use for the visualization; helped in creating buttons to switch on/off views</a:t>
            </a:r>
            <a:r>
              <a:rPr lang="en"/>
              <a:t> such as the heatmap</a:t>
            </a:r>
            <a:endParaRPr/>
          </a:p>
          <a:p>
            <a:pPr indent="0" lvl="0" marL="0" rtl="0" algn="l">
              <a:spcBef>
                <a:spcPts val="1600"/>
              </a:spcBef>
              <a:spcAft>
                <a:spcPts val="0"/>
              </a:spcAft>
              <a:buNone/>
            </a:pPr>
            <a:r>
              <a:rPr b="1" lang="en"/>
              <a:t>Suraj Nair: </a:t>
            </a:r>
            <a:r>
              <a:rPr lang="en"/>
              <a:t>analyzed data to use for the visualization; gave valuable criticism to the overall visualization</a:t>
            </a:r>
            <a:endParaRPr/>
          </a:p>
          <a:p>
            <a:pPr indent="0" lvl="0" marL="0" rtl="0" algn="l">
              <a:spcBef>
                <a:spcPts val="1600"/>
              </a:spcBef>
              <a:spcAft>
                <a:spcPts val="1600"/>
              </a:spcAft>
              <a:buNone/>
            </a:pPr>
            <a:r>
              <a:rPr b="1" lang="en"/>
              <a:t>J</a:t>
            </a:r>
            <a:r>
              <a:rPr b="1" lang="en"/>
              <a:t>ohn Ta: </a:t>
            </a:r>
            <a:r>
              <a:rPr lang="en"/>
              <a:t>expanded on the backbone code of the visualization; tied in all code to one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 to our Questions</a:t>
            </a:r>
            <a:endParaRPr/>
          </a:p>
        </p:txBody>
      </p:sp>
      <p:sp>
        <p:nvSpPr>
          <p:cNvPr id="233" name="Google Shape;233;p23"/>
          <p:cNvSpPr txBox="1"/>
          <p:nvPr>
            <p:ph idx="1" type="body"/>
          </p:nvPr>
        </p:nvSpPr>
        <p:spPr>
          <a:xfrm>
            <a:off x="1093675" y="948175"/>
            <a:ext cx="7775100" cy="408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What is the context in which this data was gathered? How does where a person looks relate to their process for solving their task?</a:t>
            </a:r>
            <a:endParaRPr b="1"/>
          </a:p>
          <a:p>
            <a:pPr indent="-311150" lvl="0" marL="457200" rtl="0" algn="l">
              <a:lnSpc>
                <a:spcPct val="115000"/>
              </a:lnSpc>
              <a:spcBef>
                <a:spcPts val="0"/>
              </a:spcBef>
              <a:spcAft>
                <a:spcPts val="0"/>
              </a:spcAft>
              <a:buSzPts val="1300"/>
              <a:buChar char="●"/>
            </a:pPr>
            <a:r>
              <a:rPr lang="en"/>
              <a:t>By relating where a user fixated their gaze with the user interface we can understand what they were fixated on.</a:t>
            </a:r>
            <a:endParaRPr/>
          </a:p>
          <a:p>
            <a:pPr indent="-311150" lvl="0" marL="457200" rtl="0" algn="l">
              <a:lnSpc>
                <a:spcPct val="115000"/>
              </a:lnSpc>
              <a:spcBef>
                <a:spcPts val="0"/>
              </a:spcBef>
              <a:spcAft>
                <a:spcPts val="0"/>
              </a:spcAft>
              <a:buSzPts val="1300"/>
              <a:buChar char="●"/>
            </a:pPr>
            <a:r>
              <a:rPr lang="en"/>
              <a:t>Additionally we can understand how those locations relate to the task by seeing where they click and what they are typing. </a:t>
            </a:r>
            <a:endParaRPr/>
          </a:p>
          <a:p>
            <a:pPr indent="-311150" lvl="0" marL="457200" rtl="0" algn="l">
              <a:lnSpc>
                <a:spcPct val="115000"/>
              </a:lnSpc>
              <a:spcBef>
                <a:spcPts val="0"/>
              </a:spcBef>
              <a:spcAft>
                <a:spcPts val="0"/>
              </a:spcAft>
              <a:buSzPts val="1300"/>
              <a:buChar char="●"/>
            </a:pPr>
            <a:r>
              <a:rPr lang="en"/>
              <a:t>By looking ahead to the next text entry we can add context even when the person is not typing.</a:t>
            </a:r>
            <a:endParaRPr/>
          </a:p>
          <a:p>
            <a:pPr indent="0" lvl="0" marL="9144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What kind of further analysis is worth pursuing? How should we handle the data in further analysis?</a:t>
            </a:r>
            <a:endParaRPr b="1"/>
          </a:p>
          <a:p>
            <a:pPr indent="-311150" lvl="0" marL="457200" rtl="0" algn="l">
              <a:spcBef>
                <a:spcPts val="0"/>
              </a:spcBef>
              <a:spcAft>
                <a:spcPts val="0"/>
              </a:spcAft>
              <a:buSzPts val="1300"/>
              <a:buChar char="●"/>
            </a:pPr>
            <a:r>
              <a:rPr lang="en"/>
              <a:t>Because the data is separated by part 1 and part 2 of their task, it is likely that further analysis should separate these data points because they represent answering different kinds of questions.</a:t>
            </a:r>
            <a:endParaRPr/>
          </a:p>
          <a:p>
            <a:pPr indent="-311150" lvl="0" marL="457200" rtl="0" algn="l">
              <a:spcBef>
                <a:spcPts val="0"/>
              </a:spcBef>
              <a:spcAft>
                <a:spcPts val="0"/>
              </a:spcAft>
              <a:buSzPts val="1300"/>
              <a:buChar char="●"/>
            </a:pPr>
            <a:r>
              <a:rPr lang="en"/>
              <a:t>Because the data represents answering many questions we could break down the data into chunks that represent answering a single question, which would allow us to better understand their process for answering questions and determine patterns and variations in how they solve problems.</a:t>
            </a:r>
            <a:endParaRPr/>
          </a:p>
          <a:p>
            <a:pPr indent="-311150" lvl="0" marL="457200" rtl="0" algn="l">
              <a:spcBef>
                <a:spcPts val="0"/>
              </a:spcBef>
              <a:spcAft>
                <a:spcPts val="0"/>
              </a:spcAft>
              <a:buSzPts val="1300"/>
              <a:buChar char="●"/>
            </a:pPr>
            <a:r>
              <a:rPr lang="en"/>
              <a:t>Some people might not do part 1 and part 2 separately, so further analysis of other people could confirm or disconfirm that.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1297500" y="395925"/>
            <a:ext cx="7038900" cy="40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Goal</a:t>
            </a:r>
            <a:endParaRPr/>
          </a:p>
          <a:p>
            <a:pPr indent="-311150" lvl="0" marL="457200" rtl="0" algn="l">
              <a:lnSpc>
                <a:spcPct val="150000"/>
              </a:lnSpc>
              <a:spcBef>
                <a:spcPts val="0"/>
              </a:spcBef>
              <a:spcAft>
                <a:spcPts val="0"/>
              </a:spcAft>
              <a:buSzPts val="1300"/>
              <a:buChar char="●"/>
            </a:pPr>
            <a:r>
              <a:rPr lang="en"/>
              <a:t>To provide a high level overview of the data, and provide context.  </a:t>
            </a:r>
            <a:endParaRPr/>
          </a:p>
          <a:p>
            <a:pPr indent="-311150" lvl="0" marL="457200" rtl="0" algn="l">
              <a:lnSpc>
                <a:spcPct val="150000"/>
              </a:lnSpc>
              <a:spcBef>
                <a:spcPts val="0"/>
              </a:spcBef>
              <a:spcAft>
                <a:spcPts val="0"/>
              </a:spcAft>
              <a:buSzPts val="1300"/>
              <a:buChar char="●"/>
            </a:pPr>
            <a:r>
              <a:rPr lang="en"/>
              <a:t>To show how the eye tracking data relates to the tasks that the person was trying to complete.</a:t>
            </a:r>
            <a:endParaRPr/>
          </a:p>
          <a:p>
            <a:pPr indent="0" lvl="0" marL="0" rtl="0" algn="l">
              <a:lnSpc>
                <a:spcPct val="150000"/>
              </a:lnSpc>
              <a:spcBef>
                <a:spcPts val="0"/>
              </a:spcBef>
              <a:spcAft>
                <a:spcPts val="0"/>
              </a:spcAft>
              <a:buNone/>
            </a:pPr>
            <a:r>
              <a:rPr lang="en" sz="2200"/>
              <a:t>Premises</a:t>
            </a:r>
            <a:endParaRPr sz="2200"/>
          </a:p>
          <a:p>
            <a:pPr indent="-311150" lvl="0" marL="457200" rtl="0" algn="l">
              <a:lnSpc>
                <a:spcPct val="150000"/>
              </a:lnSpc>
              <a:spcBef>
                <a:spcPts val="0"/>
              </a:spcBef>
              <a:spcAft>
                <a:spcPts val="0"/>
              </a:spcAft>
              <a:buSzPts val="1300"/>
              <a:buChar char="●"/>
            </a:pPr>
            <a:r>
              <a:rPr lang="en"/>
              <a:t>How the data is gathered influences how we should interpret the data.</a:t>
            </a:r>
            <a:endParaRPr/>
          </a:p>
          <a:p>
            <a:pPr indent="-311150" lvl="0" marL="457200" rtl="0" algn="l">
              <a:lnSpc>
                <a:spcPct val="150000"/>
              </a:lnSpc>
              <a:spcBef>
                <a:spcPts val="0"/>
              </a:spcBef>
              <a:spcAft>
                <a:spcPts val="0"/>
              </a:spcAft>
              <a:buSzPts val="1300"/>
              <a:buChar char="●"/>
            </a:pPr>
            <a:r>
              <a:rPr lang="en"/>
              <a:t>People would repeat some behavior for each question they answer. Answering one question might be a meaningful chunk of data to analyze.</a:t>
            </a:r>
            <a:endParaRPr/>
          </a:p>
          <a:p>
            <a:pPr indent="0" lvl="0" marL="0" rtl="0" algn="l">
              <a:spcBef>
                <a:spcPts val="0"/>
              </a:spcBef>
              <a:spcAft>
                <a:spcPts val="0"/>
              </a:spcAft>
              <a:buNone/>
            </a:pPr>
            <a:r>
              <a:rPr lang="en" sz="2100"/>
              <a:t>Questions</a:t>
            </a:r>
            <a:endParaRPr sz="2100"/>
          </a:p>
          <a:p>
            <a:pPr indent="-311150" lvl="0" marL="457200" rtl="0" algn="l">
              <a:lnSpc>
                <a:spcPct val="150000"/>
              </a:lnSpc>
              <a:spcBef>
                <a:spcPts val="0"/>
              </a:spcBef>
              <a:spcAft>
                <a:spcPts val="0"/>
              </a:spcAft>
              <a:buSzPts val="1300"/>
              <a:buChar char="●"/>
            </a:pPr>
            <a:r>
              <a:rPr lang="en"/>
              <a:t>What is the context in which this data was gathered?</a:t>
            </a:r>
            <a:endParaRPr/>
          </a:p>
          <a:p>
            <a:pPr indent="-311150" lvl="0" marL="457200" rtl="0" algn="l">
              <a:lnSpc>
                <a:spcPct val="150000"/>
              </a:lnSpc>
              <a:spcBef>
                <a:spcPts val="0"/>
              </a:spcBef>
              <a:spcAft>
                <a:spcPts val="0"/>
              </a:spcAft>
              <a:buSzPts val="1300"/>
              <a:buChar char="●"/>
            </a:pPr>
            <a:r>
              <a:rPr lang="en"/>
              <a:t>How does where a person looks relate to their process for solving their task?</a:t>
            </a:r>
            <a:endParaRPr/>
          </a:p>
          <a:p>
            <a:pPr indent="-311150" lvl="0" marL="457200" rtl="0" algn="l">
              <a:lnSpc>
                <a:spcPct val="150000"/>
              </a:lnSpc>
              <a:spcBef>
                <a:spcPts val="0"/>
              </a:spcBef>
              <a:spcAft>
                <a:spcPts val="0"/>
              </a:spcAft>
              <a:buSzPts val="1300"/>
              <a:buChar char="●"/>
            </a:pPr>
            <a:r>
              <a:rPr lang="en"/>
              <a:t>What kind of further analysis is worth pursuing?</a:t>
            </a:r>
            <a:endParaRPr/>
          </a:p>
          <a:p>
            <a:pPr indent="-311150" lvl="0" marL="457200" rtl="0" algn="l">
              <a:lnSpc>
                <a:spcPct val="150000"/>
              </a:lnSpc>
              <a:spcBef>
                <a:spcPts val="0"/>
              </a:spcBef>
              <a:spcAft>
                <a:spcPts val="0"/>
              </a:spcAft>
              <a:buSzPts val="1300"/>
              <a:buChar char="●"/>
            </a:pPr>
            <a:r>
              <a:rPr lang="en"/>
              <a:t>How should we handle the data in further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46" name="Google Shape;146;p15"/>
          <p:cNvSpPr txBox="1"/>
          <p:nvPr>
            <p:ph idx="1" type="body"/>
          </p:nvPr>
        </p:nvSpPr>
        <p:spPr>
          <a:xfrm>
            <a:off x="439350" y="1583825"/>
            <a:ext cx="2693700" cy="6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Language: </a:t>
            </a:r>
            <a:r>
              <a:rPr b="1" lang="en"/>
              <a:t>Python</a:t>
            </a:r>
            <a:br>
              <a:rPr lang="en"/>
            </a:br>
            <a:r>
              <a:rPr lang="en"/>
              <a:t>Libraries: </a:t>
            </a:r>
            <a:r>
              <a:rPr b="1" lang="en"/>
              <a:t>Pandas and Plotly</a:t>
            </a:r>
            <a:endParaRPr/>
          </a:p>
        </p:txBody>
      </p:sp>
      <p:sp>
        <p:nvSpPr>
          <p:cNvPr id="147" name="Google Shape;147;p15"/>
          <p:cNvSpPr txBox="1"/>
          <p:nvPr>
            <p:ph idx="1" type="body"/>
          </p:nvPr>
        </p:nvSpPr>
        <p:spPr>
          <a:xfrm>
            <a:off x="439350" y="2221050"/>
            <a:ext cx="2693700" cy="3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Fixation Data</a:t>
            </a:r>
            <a:endParaRPr/>
          </a:p>
        </p:txBody>
      </p:sp>
      <p:sp>
        <p:nvSpPr>
          <p:cNvPr id="148" name="Google Shape;148;p15"/>
          <p:cNvSpPr txBox="1"/>
          <p:nvPr>
            <p:ph idx="1" type="body"/>
          </p:nvPr>
        </p:nvSpPr>
        <p:spPr>
          <a:xfrm>
            <a:off x="439350" y="2630075"/>
            <a:ext cx="2693700" cy="3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Event Data</a:t>
            </a:r>
            <a:endParaRPr/>
          </a:p>
        </p:txBody>
      </p:sp>
      <p:sp>
        <p:nvSpPr>
          <p:cNvPr id="149" name="Google Shape;149;p15"/>
          <p:cNvSpPr txBox="1"/>
          <p:nvPr>
            <p:ph idx="1" type="body"/>
          </p:nvPr>
        </p:nvSpPr>
        <p:spPr>
          <a:xfrm>
            <a:off x="439350" y="2864550"/>
            <a:ext cx="20850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Mouse Click Data</a:t>
            </a:r>
            <a:endParaRPr/>
          </a:p>
        </p:txBody>
      </p:sp>
      <p:sp>
        <p:nvSpPr>
          <p:cNvPr id="150" name="Google Shape;150;p15"/>
          <p:cNvSpPr txBox="1"/>
          <p:nvPr>
            <p:ph idx="1" type="body"/>
          </p:nvPr>
        </p:nvSpPr>
        <p:spPr>
          <a:xfrm>
            <a:off x="439350" y="3103325"/>
            <a:ext cx="21420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Keyboard Data</a:t>
            </a:r>
            <a:endParaRPr/>
          </a:p>
        </p:txBody>
      </p:sp>
      <p:pic>
        <p:nvPicPr>
          <p:cNvPr id="151" name="Google Shape;151;p15"/>
          <p:cNvPicPr preferRelativeResize="0"/>
          <p:nvPr/>
        </p:nvPicPr>
        <p:blipFill>
          <a:blip r:embed="rId3">
            <a:alphaModFix/>
          </a:blip>
          <a:stretch>
            <a:fillRect/>
          </a:stretch>
        </p:blipFill>
        <p:spPr>
          <a:xfrm>
            <a:off x="2864338" y="1583825"/>
            <a:ext cx="6438900" cy="1847850"/>
          </a:xfrm>
          <a:prstGeom prst="rect">
            <a:avLst/>
          </a:prstGeom>
          <a:noFill/>
          <a:ln>
            <a:noFill/>
          </a:ln>
        </p:spPr>
      </p:pic>
      <p:pic>
        <p:nvPicPr>
          <p:cNvPr id="152" name="Google Shape;152;p15"/>
          <p:cNvPicPr preferRelativeResize="0"/>
          <p:nvPr/>
        </p:nvPicPr>
        <p:blipFill>
          <a:blip r:embed="rId4">
            <a:alphaModFix/>
          </a:blip>
          <a:stretch>
            <a:fillRect/>
          </a:stretch>
        </p:blipFill>
        <p:spPr>
          <a:xfrm>
            <a:off x="2864350" y="1545725"/>
            <a:ext cx="7772400" cy="1924050"/>
          </a:xfrm>
          <a:prstGeom prst="rect">
            <a:avLst/>
          </a:prstGeom>
          <a:noFill/>
          <a:ln>
            <a:noFill/>
          </a:ln>
        </p:spPr>
      </p:pic>
      <p:pic>
        <p:nvPicPr>
          <p:cNvPr id="153" name="Google Shape;153;p15"/>
          <p:cNvPicPr preferRelativeResize="0"/>
          <p:nvPr/>
        </p:nvPicPr>
        <p:blipFill>
          <a:blip r:embed="rId5">
            <a:alphaModFix/>
          </a:blip>
          <a:stretch>
            <a:fillRect/>
          </a:stretch>
        </p:blipFill>
        <p:spPr>
          <a:xfrm>
            <a:off x="2864350" y="1545725"/>
            <a:ext cx="4991100" cy="1371600"/>
          </a:xfrm>
          <a:prstGeom prst="rect">
            <a:avLst/>
          </a:prstGeom>
          <a:noFill/>
          <a:ln>
            <a:noFill/>
          </a:ln>
        </p:spPr>
      </p:pic>
      <p:pic>
        <p:nvPicPr>
          <p:cNvPr id="154" name="Google Shape;154;p15"/>
          <p:cNvPicPr preferRelativeResize="0"/>
          <p:nvPr/>
        </p:nvPicPr>
        <p:blipFill>
          <a:blip r:embed="rId6">
            <a:alphaModFix/>
          </a:blip>
          <a:stretch>
            <a:fillRect/>
          </a:stretch>
        </p:blipFill>
        <p:spPr>
          <a:xfrm>
            <a:off x="2864350" y="885225"/>
            <a:ext cx="5162550" cy="419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1"/>
                                        </p:tgtEl>
                                      </p:cBhvr>
                                    </p:animEffect>
                                    <p:set>
                                      <p:cBhvr>
                                        <p:cTn dur="1" fill="hold">
                                          <p:stCondLst>
                                            <p:cond delay="1000"/>
                                          </p:stCondLst>
                                        </p:cTn>
                                        <p:tgtEl>
                                          <p:spTgt spid="151"/>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2"/>
                                        </p:tgtEl>
                                      </p:cBhvr>
                                    </p:animEffect>
                                    <p:set>
                                      <p:cBhvr>
                                        <p:cTn dur="1" fill="hold">
                                          <p:stCondLst>
                                            <p:cond delay="1000"/>
                                          </p:stCondLst>
                                        </p:cTn>
                                        <p:tgtEl>
                                          <p:spTgt spid="152"/>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3"/>
                                        </p:tgtEl>
                                      </p:cBhvr>
                                    </p:animEffect>
                                    <p:set>
                                      <p:cBhvr>
                                        <p:cTn dur="1" fill="hold">
                                          <p:stCondLst>
                                            <p:cond delay="1000"/>
                                          </p:stCondLst>
                                        </p:cTn>
                                        <p:tgtEl>
                                          <p:spTgt spid="153"/>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Keyboard Events</a:t>
            </a:r>
            <a:endParaRPr/>
          </a:p>
        </p:txBody>
      </p:sp>
      <p:pic>
        <p:nvPicPr>
          <p:cNvPr id="160" name="Google Shape;160;p16"/>
          <p:cNvPicPr preferRelativeResize="0"/>
          <p:nvPr/>
        </p:nvPicPr>
        <p:blipFill>
          <a:blip r:embed="rId3">
            <a:alphaModFix/>
          </a:blip>
          <a:stretch>
            <a:fillRect/>
          </a:stretch>
        </p:blipFill>
        <p:spPr>
          <a:xfrm>
            <a:off x="171425" y="1629525"/>
            <a:ext cx="4177502" cy="3346325"/>
          </a:xfrm>
          <a:prstGeom prst="rect">
            <a:avLst/>
          </a:prstGeom>
          <a:noFill/>
          <a:ln>
            <a:noFill/>
          </a:ln>
        </p:spPr>
      </p:pic>
      <p:pic>
        <p:nvPicPr>
          <p:cNvPr id="161" name="Google Shape;161;p16"/>
          <p:cNvPicPr preferRelativeResize="0"/>
          <p:nvPr/>
        </p:nvPicPr>
        <p:blipFill>
          <a:blip r:embed="rId4">
            <a:alphaModFix/>
          </a:blip>
          <a:stretch>
            <a:fillRect/>
          </a:stretch>
        </p:blipFill>
        <p:spPr>
          <a:xfrm>
            <a:off x="4716775" y="1258675"/>
            <a:ext cx="4242470" cy="3717175"/>
          </a:xfrm>
          <a:prstGeom prst="rect">
            <a:avLst/>
          </a:prstGeom>
          <a:noFill/>
          <a:ln>
            <a:noFill/>
          </a:ln>
        </p:spPr>
      </p:pic>
      <p:pic>
        <p:nvPicPr>
          <p:cNvPr id="162" name="Google Shape;162;p16"/>
          <p:cNvPicPr preferRelativeResize="0"/>
          <p:nvPr/>
        </p:nvPicPr>
        <p:blipFill>
          <a:blip r:embed="rId5">
            <a:alphaModFix/>
          </a:blip>
          <a:stretch>
            <a:fillRect/>
          </a:stretch>
        </p:blipFill>
        <p:spPr>
          <a:xfrm>
            <a:off x="171425" y="1266361"/>
            <a:ext cx="4177499" cy="3709489"/>
          </a:xfrm>
          <a:prstGeom prst="rect">
            <a:avLst/>
          </a:prstGeom>
          <a:noFill/>
          <a:ln>
            <a:noFill/>
          </a:ln>
        </p:spPr>
      </p:pic>
      <p:pic>
        <p:nvPicPr>
          <p:cNvPr id="163" name="Google Shape;163;p16"/>
          <p:cNvPicPr preferRelativeResize="0"/>
          <p:nvPr/>
        </p:nvPicPr>
        <p:blipFill>
          <a:blip r:embed="rId6">
            <a:alphaModFix/>
          </a:blip>
          <a:stretch>
            <a:fillRect/>
          </a:stretch>
        </p:blipFill>
        <p:spPr>
          <a:xfrm>
            <a:off x="171425" y="1270684"/>
            <a:ext cx="4177499" cy="3705166"/>
          </a:xfrm>
          <a:prstGeom prst="rect">
            <a:avLst/>
          </a:prstGeom>
          <a:noFill/>
          <a:ln>
            <a:noFill/>
          </a:ln>
        </p:spPr>
      </p:pic>
      <p:pic>
        <p:nvPicPr>
          <p:cNvPr id="164" name="Google Shape;164;p16"/>
          <p:cNvPicPr preferRelativeResize="0"/>
          <p:nvPr/>
        </p:nvPicPr>
        <p:blipFill>
          <a:blip r:embed="rId7">
            <a:alphaModFix/>
          </a:blip>
          <a:stretch>
            <a:fillRect/>
          </a:stretch>
        </p:blipFill>
        <p:spPr>
          <a:xfrm>
            <a:off x="171425" y="1266369"/>
            <a:ext cx="4177499" cy="3709480"/>
          </a:xfrm>
          <a:prstGeom prst="rect">
            <a:avLst/>
          </a:prstGeom>
          <a:noFill/>
          <a:ln>
            <a:noFill/>
          </a:ln>
        </p:spPr>
      </p:pic>
      <p:sp>
        <p:nvSpPr>
          <p:cNvPr id="165" name="Google Shape;165;p16"/>
          <p:cNvSpPr/>
          <p:nvPr/>
        </p:nvSpPr>
        <p:spPr>
          <a:xfrm>
            <a:off x="4729100" y="3083975"/>
            <a:ext cx="4242600" cy="1891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4716725" y="2571750"/>
            <a:ext cx="4242600" cy="561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xit" presetID="1" presetSubtype="0">
                                  <p:stCondLst>
                                    <p:cond delay="0"/>
                                  </p:stCondLst>
                                  <p:childTnLst>
                                    <p:set>
                                      <p:cBhvr>
                                        <p:cTn dur="1" fill="hold">
                                          <p:stCondLst>
                                            <p:cond delay="0"/>
                                          </p:stCondLst>
                                        </p:cTn>
                                        <p:tgtEl>
                                          <p:spTgt spid="1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xit" presetID="1" presetSubtype="0">
                                  <p:stCondLst>
                                    <p:cond delay="0"/>
                                  </p:stCondLst>
                                  <p:childTnLst>
                                    <p:set>
                                      <p:cBhvr>
                                        <p:cTn dur="1" fill="hold">
                                          <p:stCondLst>
                                            <p:cond delay="0"/>
                                          </p:stCondLst>
                                        </p:cTn>
                                        <p:tgtEl>
                                          <p:spTgt spid="1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Fixation Heatmap</a:t>
            </a:r>
            <a:endParaRPr/>
          </a:p>
        </p:txBody>
      </p:sp>
      <p:pic>
        <p:nvPicPr>
          <p:cNvPr id="172" name="Google Shape;172;p17"/>
          <p:cNvPicPr preferRelativeResize="0"/>
          <p:nvPr/>
        </p:nvPicPr>
        <p:blipFill>
          <a:blip r:embed="rId3">
            <a:alphaModFix/>
          </a:blip>
          <a:stretch>
            <a:fillRect/>
          </a:stretch>
        </p:blipFill>
        <p:spPr>
          <a:xfrm>
            <a:off x="170350" y="1626500"/>
            <a:ext cx="4177499" cy="3354131"/>
          </a:xfrm>
          <a:prstGeom prst="rect">
            <a:avLst/>
          </a:prstGeom>
          <a:noFill/>
          <a:ln>
            <a:noFill/>
          </a:ln>
        </p:spPr>
      </p:pic>
      <p:pic>
        <p:nvPicPr>
          <p:cNvPr id="173" name="Google Shape;173;p17"/>
          <p:cNvPicPr preferRelativeResize="0"/>
          <p:nvPr/>
        </p:nvPicPr>
        <p:blipFill>
          <a:blip r:embed="rId4">
            <a:alphaModFix/>
          </a:blip>
          <a:stretch>
            <a:fillRect/>
          </a:stretch>
        </p:blipFill>
        <p:spPr>
          <a:xfrm>
            <a:off x="174647" y="1626500"/>
            <a:ext cx="4173204" cy="3346325"/>
          </a:xfrm>
          <a:prstGeom prst="rect">
            <a:avLst/>
          </a:prstGeom>
          <a:noFill/>
          <a:ln>
            <a:noFill/>
          </a:ln>
        </p:spPr>
      </p:pic>
      <p:pic>
        <p:nvPicPr>
          <p:cNvPr id="174" name="Google Shape;174;p17"/>
          <p:cNvPicPr preferRelativeResize="0"/>
          <p:nvPr/>
        </p:nvPicPr>
        <p:blipFill>
          <a:blip r:embed="rId5">
            <a:alphaModFix/>
          </a:blip>
          <a:stretch>
            <a:fillRect/>
          </a:stretch>
        </p:blipFill>
        <p:spPr>
          <a:xfrm>
            <a:off x="172501" y="1624751"/>
            <a:ext cx="4177499" cy="3349799"/>
          </a:xfrm>
          <a:prstGeom prst="rect">
            <a:avLst/>
          </a:prstGeom>
          <a:noFill/>
          <a:ln>
            <a:noFill/>
          </a:ln>
        </p:spPr>
      </p:pic>
      <p:pic>
        <p:nvPicPr>
          <p:cNvPr id="175" name="Google Shape;175;p17"/>
          <p:cNvPicPr preferRelativeResize="0"/>
          <p:nvPr/>
        </p:nvPicPr>
        <p:blipFill>
          <a:blip r:embed="rId6">
            <a:alphaModFix/>
          </a:blip>
          <a:stretch>
            <a:fillRect/>
          </a:stretch>
        </p:blipFill>
        <p:spPr>
          <a:xfrm>
            <a:off x="171425" y="1629525"/>
            <a:ext cx="4177502" cy="3346325"/>
          </a:xfrm>
          <a:prstGeom prst="rect">
            <a:avLst/>
          </a:prstGeom>
          <a:noFill/>
          <a:ln>
            <a:noFill/>
          </a:ln>
        </p:spPr>
      </p:pic>
      <p:sp>
        <p:nvSpPr>
          <p:cNvPr id="176" name="Google Shape;176;p17"/>
          <p:cNvSpPr txBox="1"/>
          <p:nvPr>
            <p:ph idx="1" type="body"/>
          </p:nvPr>
        </p:nvSpPr>
        <p:spPr>
          <a:xfrm>
            <a:off x="890835" y="760721"/>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Background image as 1600x1200 screen</a:t>
            </a:r>
            <a:endParaRPr/>
          </a:p>
        </p:txBody>
      </p:sp>
      <p:sp>
        <p:nvSpPr>
          <p:cNvPr id="177" name="Google Shape;177;p17"/>
          <p:cNvSpPr txBox="1"/>
          <p:nvPr>
            <p:ph idx="1" type="body"/>
          </p:nvPr>
        </p:nvSpPr>
        <p:spPr>
          <a:xfrm>
            <a:off x="890835" y="937246"/>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Darken fixation areas</a:t>
            </a:r>
            <a:endParaRPr/>
          </a:p>
        </p:txBody>
      </p:sp>
      <p:sp>
        <p:nvSpPr>
          <p:cNvPr id="178" name="Google Shape;178;p17"/>
          <p:cNvSpPr txBox="1"/>
          <p:nvPr>
            <p:ph idx="1" type="body"/>
          </p:nvPr>
        </p:nvSpPr>
        <p:spPr>
          <a:xfrm>
            <a:off x="890835" y="1123458"/>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Apply Gaussian Filter</a:t>
            </a:r>
            <a:endParaRPr/>
          </a:p>
        </p:txBody>
      </p:sp>
      <p:sp>
        <p:nvSpPr>
          <p:cNvPr id="179" name="Google Shape;179;p17"/>
          <p:cNvSpPr txBox="1"/>
          <p:nvPr>
            <p:ph idx="1" type="body"/>
          </p:nvPr>
        </p:nvSpPr>
        <p:spPr>
          <a:xfrm>
            <a:off x="890835" y="1312076"/>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Reverse with minimum 10% Opacity</a:t>
            </a:r>
            <a:endParaRPr/>
          </a:p>
        </p:txBody>
      </p:sp>
      <p:pic>
        <p:nvPicPr>
          <p:cNvPr id="180" name="Google Shape;180;p17"/>
          <p:cNvPicPr preferRelativeResize="0"/>
          <p:nvPr/>
        </p:nvPicPr>
        <p:blipFill>
          <a:blip r:embed="rId7">
            <a:alphaModFix/>
          </a:blip>
          <a:stretch>
            <a:fillRect/>
          </a:stretch>
        </p:blipFill>
        <p:spPr>
          <a:xfrm>
            <a:off x="4789325" y="937250"/>
            <a:ext cx="4150655" cy="4035576"/>
          </a:xfrm>
          <a:prstGeom prst="rect">
            <a:avLst/>
          </a:prstGeom>
          <a:noFill/>
          <a:ln cap="flat" cmpd="sng" w="19050">
            <a:solidFill>
              <a:schemeClr val="dk2"/>
            </a:solidFill>
            <a:prstDash val="solid"/>
            <a:round/>
            <a:headEnd len="sm" w="sm" type="none"/>
            <a:tailEnd len="sm" w="sm" type="none"/>
          </a:ln>
        </p:spPr>
      </p:pic>
      <p:sp>
        <p:nvSpPr>
          <p:cNvPr id="181" name="Google Shape;181;p17"/>
          <p:cNvSpPr/>
          <p:nvPr/>
        </p:nvSpPr>
        <p:spPr>
          <a:xfrm>
            <a:off x="4789400" y="1488750"/>
            <a:ext cx="4150500" cy="1980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4789400" y="3440775"/>
            <a:ext cx="4150500" cy="5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4789400" y="3929850"/>
            <a:ext cx="4150500" cy="1043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xit" presetID="1" presetSubtype="0">
                                  <p:stCondLst>
                                    <p:cond delay="0"/>
                                  </p:stCondLst>
                                  <p:childTnLst>
                                    <p:set>
                                      <p:cBhvr>
                                        <p:cTn dur="1" fill="hold">
                                          <p:stCondLst>
                                            <p:cond delay="0"/>
                                          </p:stCondLst>
                                        </p:cTn>
                                        <p:tgtEl>
                                          <p:spTgt spid="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xit" presetID="1" presetSubtype="0">
                                  <p:stCondLst>
                                    <p:cond delay="0"/>
                                  </p:stCondLst>
                                  <p:childTnLst>
                                    <p:set>
                                      <p:cBhvr>
                                        <p:cTn dur="1" fill="hold">
                                          <p:stCondLst>
                                            <p:cond delay="0"/>
                                          </p:stCondLst>
                                        </p:cTn>
                                        <p:tgtEl>
                                          <p:spTgt spid="1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xit" presetID="1" presetSubtype="0">
                                  <p:stCondLst>
                                    <p:cond delay="0"/>
                                  </p:stCondLst>
                                  <p:childTnLst>
                                    <p:set>
                                      <p:cBhvr>
                                        <p:cTn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Fixation Path</a:t>
            </a:r>
            <a:endParaRPr/>
          </a:p>
        </p:txBody>
      </p:sp>
      <p:pic>
        <p:nvPicPr>
          <p:cNvPr id="189" name="Google Shape;189;p18"/>
          <p:cNvPicPr preferRelativeResize="0"/>
          <p:nvPr/>
        </p:nvPicPr>
        <p:blipFill>
          <a:blip r:embed="rId3">
            <a:alphaModFix/>
          </a:blip>
          <a:stretch>
            <a:fillRect/>
          </a:stretch>
        </p:blipFill>
        <p:spPr>
          <a:xfrm>
            <a:off x="171425" y="1629525"/>
            <a:ext cx="4177502" cy="3346325"/>
          </a:xfrm>
          <a:prstGeom prst="rect">
            <a:avLst/>
          </a:prstGeom>
          <a:noFill/>
          <a:ln>
            <a:noFill/>
          </a:ln>
        </p:spPr>
      </p:pic>
      <p:pic>
        <p:nvPicPr>
          <p:cNvPr id="190" name="Google Shape;190;p18"/>
          <p:cNvPicPr preferRelativeResize="0"/>
          <p:nvPr/>
        </p:nvPicPr>
        <p:blipFill>
          <a:blip r:embed="rId4">
            <a:alphaModFix/>
          </a:blip>
          <a:stretch>
            <a:fillRect/>
          </a:stretch>
        </p:blipFill>
        <p:spPr>
          <a:xfrm>
            <a:off x="4765999" y="175106"/>
            <a:ext cx="4177500" cy="4793282"/>
          </a:xfrm>
          <a:prstGeom prst="rect">
            <a:avLst/>
          </a:prstGeom>
          <a:noFill/>
          <a:ln>
            <a:noFill/>
          </a:ln>
        </p:spPr>
      </p:pic>
      <p:sp>
        <p:nvSpPr>
          <p:cNvPr id="191" name="Google Shape;191;p18"/>
          <p:cNvSpPr/>
          <p:nvPr/>
        </p:nvSpPr>
        <p:spPr>
          <a:xfrm>
            <a:off x="4779500" y="3572600"/>
            <a:ext cx="4150500" cy="847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4779500" y="4316075"/>
            <a:ext cx="4150500" cy="652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18"/>
          <p:cNvPicPr preferRelativeResize="0"/>
          <p:nvPr/>
        </p:nvPicPr>
        <p:blipFill>
          <a:blip r:embed="rId5">
            <a:alphaModFix/>
          </a:blip>
          <a:stretch>
            <a:fillRect/>
          </a:stretch>
        </p:blipFill>
        <p:spPr>
          <a:xfrm>
            <a:off x="171425" y="1622560"/>
            <a:ext cx="4177499" cy="3353289"/>
          </a:xfrm>
          <a:prstGeom prst="rect">
            <a:avLst/>
          </a:prstGeom>
          <a:noFill/>
          <a:ln>
            <a:noFill/>
          </a:ln>
        </p:spPr>
      </p:pic>
      <p:pic>
        <p:nvPicPr>
          <p:cNvPr id="194" name="Google Shape;194;p18"/>
          <p:cNvPicPr preferRelativeResize="0"/>
          <p:nvPr/>
        </p:nvPicPr>
        <p:blipFill>
          <a:blip r:embed="rId6">
            <a:alphaModFix/>
          </a:blip>
          <a:stretch>
            <a:fillRect/>
          </a:stretch>
        </p:blipFill>
        <p:spPr>
          <a:xfrm>
            <a:off x="184925" y="1611297"/>
            <a:ext cx="4177499" cy="3354129"/>
          </a:xfrm>
          <a:prstGeom prst="rect">
            <a:avLst/>
          </a:prstGeom>
          <a:noFill/>
          <a:ln>
            <a:noFill/>
          </a:ln>
        </p:spPr>
      </p:pic>
      <p:pic>
        <p:nvPicPr>
          <p:cNvPr id="195" name="Google Shape;195;p18"/>
          <p:cNvPicPr preferRelativeResize="0"/>
          <p:nvPr/>
        </p:nvPicPr>
        <p:blipFill>
          <a:blip r:embed="rId7">
            <a:alphaModFix/>
          </a:blip>
          <a:stretch>
            <a:fillRect/>
          </a:stretch>
        </p:blipFill>
        <p:spPr>
          <a:xfrm>
            <a:off x="171425" y="1617733"/>
            <a:ext cx="4177499" cy="3350667"/>
          </a:xfrm>
          <a:prstGeom prst="rect">
            <a:avLst/>
          </a:prstGeom>
          <a:noFill/>
          <a:ln>
            <a:noFill/>
          </a:ln>
        </p:spPr>
      </p:pic>
      <p:sp>
        <p:nvSpPr>
          <p:cNvPr id="196" name="Google Shape;196;p18"/>
          <p:cNvSpPr txBox="1"/>
          <p:nvPr>
            <p:ph idx="1" type="body"/>
          </p:nvPr>
        </p:nvSpPr>
        <p:spPr>
          <a:xfrm>
            <a:off x="890835" y="760721"/>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Markers</a:t>
            </a:r>
            <a:endParaRPr/>
          </a:p>
        </p:txBody>
      </p:sp>
      <p:sp>
        <p:nvSpPr>
          <p:cNvPr id="197" name="Google Shape;197;p18"/>
          <p:cNvSpPr txBox="1"/>
          <p:nvPr>
            <p:ph idx="1" type="body"/>
          </p:nvPr>
        </p:nvSpPr>
        <p:spPr>
          <a:xfrm>
            <a:off x="890835" y="937246"/>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Lines</a:t>
            </a:r>
            <a:endParaRPr/>
          </a:p>
        </p:txBody>
      </p:sp>
      <p:sp>
        <p:nvSpPr>
          <p:cNvPr id="198" name="Google Shape;198;p18"/>
          <p:cNvSpPr txBox="1"/>
          <p:nvPr>
            <p:ph idx="1" type="body"/>
          </p:nvPr>
        </p:nvSpPr>
        <p:spPr>
          <a:xfrm>
            <a:off x="890835" y="1123458"/>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Duration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1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1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Mouse Clicks</a:t>
            </a:r>
            <a:endParaRPr/>
          </a:p>
        </p:txBody>
      </p:sp>
      <p:pic>
        <p:nvPicPr>
          <p:cNvPr id="204" name="Google Shape;204;p19"/>
          <p:cNvPicPr preferRelativeResize="0"/>
          <p:nvPr/>
        </p:nvPicPr>
        <p:blipFill>
          <a:blip r:embed="rId3">
            <a:alphaModFix/>
          </a:blip>
          <a:stretch>
            <a:fillRect/>
          </a:stretch>
        </p:blipFill>
        <p:spPr>
          <a:xfrm>
            <a:off x="171425" y="1629525"/>
            <a:ext cx="4177502" cy="3346325"/>
          </a:xfrm>
          <a:prstGeom prst="rect">
            <a:avLst/>
          </a:prstGeom>
          <a:noFill/>
          <a:ln>
            <a:noFill/>
          </a:ln>
        </p:spPr>
      </p:pic>
      <p:sp>
        <p:nvSpPr>
          <p:cNvPr id="205" name="Google Shape;205;p19"/>
          <p:cNvSpPr txBox="1"/>
          <p:nvPr>
            <p:ph idx="1" type="body"/>
          </p:nvPr>
        </p:nvSpPr>
        <p:spPr>
          <a:xfrm>
            <a:off x="890835" y="760721"/>
            <a:ext cx="3826500" cy="46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Markers</a:t>
            </a:r>
            <a:endParaRPr/>
          </a:p>
        </p:txBody>
      </p:sp>
      <p:pic>
        <p:nvPicPr>
          <p:cNvPr id="206" name="Google Shape;206;p19"/>
          <p:cNvPicPr preferRelativeResize="0"/>
          <p:nvPr/>
        </p:nvPicPr>
        <p:blipFill>
          <a:blip r:embed="rId4">
            <a:alphaModFix/>
          </a:blip>
          <a:stretch>
            <a:fillRect/>
          </a:stretch>
        </p:blipFill>
        <p:spPr>
          <a:xfrm>
            <a:off x="4507250" y="1629525"/>
            <a:ext cx="4476174" cy="3346326"/>
          </a:xfrm>
          <a:prstGeom prst="rect">
            <a:avLst/>
          </a:prstGeom>
          <a:noFill/>
          <a:ln>
            <a:noFill/>
          </a:ln>
        </p:spPr>
      </p:pic>
      <p:pic>
        <p:nvPicPr>
          <p:cNvPr id="207" name="Google Shape;207;p19"/>
          <p:cNvPicPr preferRelativeResize="0"/>
          <p:nvPr/>
        </p:nvPicPr>
        <p:blipFill>
          <a:blip r:embed="rId5">
            <a:alphaModFix/>
          </a:blip>
          <a:stretch>
            <a:fillRect/>
          </a:stretch>
        </p:blipFill>
        <p:spPr>
          <a:xfrm>
            <a:off x="171425" y="1629525"/>
            <a:ext cx="4168827" cy="334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Slider and Time Intervals</a:t>
            </a:r>
            <a:endParaRPr/>
          </a:p>
        </p:txBody>
      </p:sp>
      <p:sp>
        <p:nvSpPr>
          <p:cNvPr id="213" name="Google Shape;213;p20"/>
          <p:cNvSpPr txBox="1"/>
          <p:nvPr>
            <p:ph idx="1" type="body"/>
          </p:nvPr>
        </p:nvSpPr>
        <p:spPr>
          <a:xfrm>
            <a:off x="350075" y="1567550"/>
            <a:ext cx="3716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Slider</a:t>
            </a:r>
            <a:endParaRPr/>
          </a:p>
          <a:p>
            <a:pPr indent="-311150" lvl="0" marL="457200" rtl="0" algn="l">
              <a:spcBef>
                <a:spcPts val="1600"/>
              </a:spcBef>
              <a:spcAft>
                <a:spcPts val="0"/>
              </a:spcAft>
              <a:buSzPts val="1300"/>
              <a:buChar char="●"/>
            </a:pPr>
            <a:r>
              <a:rPr lang="en"/>
              <a:t>Increments through time frames in intervals of 10 seconds</a:t>
            </a:r>
            <a:endParaRPr/>
          </a:p>
          <a:p>
            <a:pPr indent="0" lvl="0" marL="0" rtl="0" algn="l">
              <a:spcBef>
                <a:spcPts val="1600"/>
              </a:spcBef>
              <a:spcAft>
                <a:spcPts val="0"/>
              </a:spcAft>
              <a:buNone/>
            </a:pPr>
            <a:r>
              <a:rPr lang="en"/>
              <a:t>Time Interval</a:t>
            </a:r>
            <a:endParaRPr/>
          </a:p>
          <a:p>
            <a:pPr indent="-311150" lvl="0" marL="457200" rtl="0" algn="l">
              <a:spcBef>
                <a:spcPts val="1600"/>
              </a:spcBef>
              <a:spcAft>
                <a:spcPts val="0"/>
              </a:spcAft>
              <a:buSzPts val="1300"/>
              <a:buChar char="●"/>
            </a:pPr>
            <a:r>
              <a:rPr lang="en"/>
              <a:t>Keyboard Event</a:t>
            </a:r>
            <a:endParaRPr/>
          </a:p>
          <a:p>
            <a:pPr indent="-311150" lvl="0" marL="457200" rtl="0" algn="l">
              <a:spcBef>
                <a:spcPts val="0"/>
              </a:spcBef>
              <a:spcAft>
                <a:spcPts val="0"/>
              </a:spcAft>
              <a:buSzPts val="1300"/>
              <a:buChar char="●"/>
            </a:pPr>
            <a:r>
              <a:rPr lang="en"/>
              <a:t>Fixation Path Trace</a:t>
            </a:r>
            <a:endParaRPr/>
          </a:p>
          <a:p>
            <a:pPr indent="-311150" lvl="0" marL="457200" rtl="0" algn="l">
              <a:spcBef>
                <a:spcPts val="0"/>
              </a:spcBef>
              <a:spcAft>
                <a:spcPts val="0"/>
              </a:spcAft>
              <a:buSzPts val="1300"/>
              <a:buChar char="●"/>
            </a:pPr>
            <a:r>
              <a:rPr lang="en"/>
              <a:t>Mouse Click Trace</a:t>
            </a:r>
            <a:endParaRPr/>
          </a:p>
        </p:txBody>
      </p:sp>
      <p:pic>
        <p:nvPicPr>
          <p:cNvPr id="214" name="Google Shape;214;p20" title="screen recorder video 2019 17 10 02 08 09">
            <a:hlinkClick r:id="rId3"/>
          </p:cNvPr>
          <p:cNvPicPr preferRelativeResize="0"/>
          <p:nvPr/>
        </p:nvPicPr>
        <p:blipFill>
          <a:blip r:embed="rId4">
            <a:alphaModFix/>
          </a:blip>
          <a:stretch>
            <a:fillRect/>
          </a:stretch>
        </p:blipFill>
        <p:spPr>
          <a:xfrm>
            <a:off x="4218575" y="1460250"/>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1"/>
          <p:cNvSpPr txBox="1"/>
          <p:nvPr>
            <p:ph idx="1" type="body"/>
          </p:nvPr>
        </p:nvSpPr>
        <p:spPr>
          <a:xfrm>
            <a:off x="1297500" y="395925"/>
            <a:ext cx="7038900" cy="40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Challenges</a:t>
            </a:r>
            <a:endParaRPr/>
          </a:p>
          <a:p>
            <a:pPr indent="-311150" lvl="0" marL="457200" rtl="0" algn="l">
              <a:lnSpc>
                <a:spcPct val="150000"/>
              </a:lnSpc>
              <a:spcBef>
                <a:spcPts val="0"/>
              </a:spcBef>
              <a:spcAft>
                <a:spcPts val="0"/>
              </a:spcAft>
              <a:buSzPts val="1300"/>
              <a:buChar char="●"/>
            </a:pPr>
            <a:r>
              <a:rPr lang="en"/>
              <a:t>Background Image is just a representation</a:t>
            </a:r>
            <a:endParaRPr/>
          </a:p>
          <a:p>
            <a:pPr indent="-311150" lvl="0" marL="457200" rtl="0" algn="l">
              <a:lnSpc>
                <a:spcPct val="150000"/>
              </a:lnSpc>
              <a:spcBef>
                <a:spcPts val="0"/>
              </a:spcBef>
              <a:spcAft>
                <a:spcPts val="0"/>
              </a:spcAft>
              <a:buSzPts val="1300"/>
              <a:buChar char="●"/>
            </a:pPr>
            <a:r>
              <a:rPr lang="en"/>
              <a:t>Performance Issues</a:t>
            </a:r>
            <a:endParaRPr/>
          </a:p>
          <a:p>
            <a:pPr indent="-298450" lvl="1" marL="914400" rtl="0" algn="l">
              <a:lnSpc>
                <a:spcPct val="150000"/>
              </a:lnSpc>
              <a:spcBef>
                <a:spcPts val="0"/>
              </a:spcBef>
              <a:spcAft>
                <a:spcPts val="0"/>
              </a:spcAft>
              <a:buSzPts val="1100"/>
              <a:buChar char="○"/>
            </a:pPr>
            <a:r>
              <a:rPr lang="en"/>
              <a:t>Gaze data for heatmap</a:t>
            </a:r>
            <a:endParaRPr/>
          </a:p>
          <a:p>
            <a:pPr indent="-298450" lvl="1" marL="914400" rtl="0" algn="l">
              <a:lnSpc>
                <a:spcPct val="150000"/>
              </a:lnSpc>
              <a:spcBef>
                <a:spcPts val="0"/>
              </a:spcBef>
              <a:spcAft>
                <a:spcPts val="0"/>
              </a:spcAft>
              <a:buSzPts val="1100"/>
              <a:buChar char="○"/>
            </a:pPr>
            <a:r>
              <a:rPr lang="en"/>
              <a:t>Gaussian heat map trace</a:t>
            </a:r>
            <a:endParaRPr/>
          </a:p>
          <a:p>
            <a:pPr indent="-298450" lvl="1" marL="914400" rtl="0" algn="l">
              <a:lnSpc>
                <a:spcPct val="150000"/>
              </a:lnSpc>
              <a:spcBef>
                <a:spcPts val="0"/>
              </a:spcBef>
              <a:spcAft>
                <a:spcPts val="0"/>
              </a:spcAft>
              <a:buSzPts val="1100"/>
              <a:buChar char="○"/>
            </a:pPr>
            <a:r>
              <a:rPr lang="en"/>
              <a:t>Time interval balance</a:t>
            </a:r>
            <a:endParaRPr/>
          </a:p>
          <a:p>
            <a:pPr indent="-311150" lvl="0" marL="457200" rtl="0" algn="l">
              <a:lnSpc>
                <a:spcPct val="150000"/>
              </a:lnSpc>
              <a:spcBef>
                <a:spcPts val="0"/>
              </a:spcBef>
              <a:spcAft>
                <a:spcPts val="0"/>
              </a:spcAft>
              <a:buSzPts val="1300"/>
              <a:buChar char="●"/>
            </a:pPr>
            <a:r>
              <a:rPr lang="en"/>
              <a:t>Versatility of Plotly was not used to fullest extent due to lack of experience</a:t>
            </a:r>
            <a:endParaRPr/>
          </a:p>
        </p:txBody>
      </p:sp>
      <p:pic>
        <p:nvPicPr>
          <p:cNvPr id="220" name="Google Shape;220;p21" title="screen recorder video 2019 17 10 02 27 49">
            <a:hlinkClick r:id="rId3"/>
          </p:cNvPr>
          <p:cNvPicPr preferRelativeResize="0"/>
          <p:nvPr/>
        </p:nvPicPr>
        <p:blipFill>
          <a:blip r:embed="rId4">
            <a:alphaModFix/>
          </a:blip>
          <a:stretch>
            <a:fillRect/>
          </a:stretch>
        </p:blipFill>
        <p:spPr>
          <a:xfrm>
            <a:off x="610025" y="2571750"/>
            <a:ext cx="3692300" cy="2396700"/>
          </a:xfrm>
          <a:prstGeom prst="rect">
            <a:avLst/>
          </a:prstGeom>
          <a:noFill/>
          <a:ln>
            <a:noFill/>
          </a:ln>
        </p:spPr>
      </p:pic>
      <p:pic>
        <p:nvPicPr>
          <p:cNvPr id="221" name="Google Shape;221;p21" title="screen recorder video 2019 17 10 02 36 44">
            <a:hlinkClick r:id="rId5"/>
          </p:cNvPr>
          <p:cNvPicPr preferRelativeResize="0"/>
          <p:nvPr/>
        </p:nvPicPr>
        <p:blipFill>
          <a:blip r:embed="rId6">
            <a:alphaModFix/>
          </a:blip>
          <a:stretch>
            <a:fillRect/>
          </a:stretch>
        </p:blipFill>
        <p:spPr>
          <a:xfrm>
            <a:off x="4826025" y="2571750"/>
            <a:ext cx="3692300" cy="239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